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Noticia Tex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oticiaTex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oticiaText-italic.fntdata"/><Relationship Id="rId30" Type="http://schemas.openxmlformats.org/officeDocument/2006/relationships/font" Target="fonts/NoticiaTex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NoticiaTex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5c49480b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5c49480b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5bf6aee1a_3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5bf6aee1a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5bf6aee1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5bf6aee1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5c49480b2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5c49480b2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5c49480b2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5c49480b2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5bf6aee1a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5bf6aee1a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5c49480b2_1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5c49480b2_1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5c49480b2_1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5c49480b2_1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5c49480b2_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5c49480b2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5bc0c976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5bc0c976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5bc0c976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5bc0c976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it" sz="1420">
                <a:solidFill>
                  <a:schemeClr val="dk1"/>
                </a:solidFill>
              </a:rPr>
              <a:t>Manual curation of KGs </a:t>
            </a:r>
            <a:r>
              <a:rPr lang="it" sz="1420">
                <a:solidFill>
                  <a:schemeClr val="dk1"/>
                </a:solidFill>
              </a:rPr>
              <a:t>is a </a:t>
            </a:r>
            <a:r>
              <a:rPr i="1" lang="it" sz="1420">
                <a:solidFill>
                  <a:schemeClr val="dk1"/>
                </a:solidFill>
              </a:rPr>
              <a:t>tedious </a:t>
            </a:r>
            <a:r>
              <a:rPr lang="it" sz="1420">
                <a:solidFill>
                  <a:schemeClr val="dk1"/>
                </a:solidFill>
              </a:rPr>
              <a:t>and </a:t>
            </a:r>
            <a:r>
              <a:rPr i="1" lang="it" sz="1420">
                <a:solidFill>
                  <a:schemeClr val="dk1"/>
                </a:solidFill>
              </a:rPr>
              <a:t>error-prone</a:t>
            </a:r>
            <a:r>
              <a:rPr lang="it" sz="1420">
                <a:solidFill>
                  <a:schemeClr val="dk1"/>
                </a:solidFill>
              </a:rPr>
              <a:t> endeavor requiring comprehensive domain expertise.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5bc0c97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5bc0c97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5c49480b2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5c49480b2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5bf6aee1a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5bf6aee1a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5bf6aee1a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5bf6aee1a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5bc0c97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5bc0c97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5bc0c976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5bc0c97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5c49480b2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5c49480b2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5c49480b2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5c49480b2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4.jp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1" Type="http://schemas.openxmlformats.org/officeDocument/2006/relationships/image" Target="../media/image2.png"/><Relationship Id="rId10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1" Type="http://schemas.openxmlformats.org/officeDocument/2006/relationships/image" Target="../media/image7.png"/><Relationship Id="rId10" Type="http://schemas.openxmlformats.org/officeDocument/2006/relationships/image" Target="../media/image16.png"/><Relationship Id="rId12" Type="http://schemas.openxmlformats.org/officeDocument/2006/relationships/image" Target="../media/image13.png"/><Relationship Id="rId9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9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024225" y="304225"/>
            <a:ext cx="6002100" cy="2054400"/>
          </a:xfrm>
          <a:prstGeom prst="roundRect">
            <a:avLst>
              <a:gd fmla="val 16667" name="adj"/>
            </a:avLst>
          </a:prstGeom>
          <a:solidFill>
            <a:srgbClr val="607165">
              <a:alpha val="92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>
            <a:off x="-34950" y="1331500"/>
            <a:ext cx="2442151" cy="2376125"/>
            <a:chOff x="2796525" y="2249925"/>
            <a:chExt cx="2442151" cy="2376125"/>
          </a:xfrm>
        </p:grpSpPr>
        <p:sp>
          <p:nvSpPr>
            <p:cNvPr id="56" name="Google Shape;56;p13"/>
            <p:cNvSpPr/>
            <p:nvPr/>
          </p:nvSpPr>
          <p:spPr>
            <a:xfrm>
              <a:off x="2867975" y="2326200"/>
              <a:ext cx="2202600" cy="2159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" name="Google Shape;57;p13"/>
            <p:cNvPicPr preferRelativeResize="0"/>
            <p:nvPr/>
          </p:nvPicPr>
          <p:blipFill rotWithShape="1">
            <a:blip r:embed="rId4">
              <a:alphaModFix/>
            </a:blip>
            <a:srcRect b="10730" l="7267" r="12873" t="8766"/>
            <a:stretch/>
          </p:blipFill>
          <p:spPr>
            <a:xfrm>
              <a:off x="2796525" y="2249925"/>
              <a:ext cx="2442151" cy="2376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13"/>
          <p:cNvSpPr txBox="1"/>
          <p:nvPr>
            <p:ph type="title"/>
          </p:nvPr>
        </p:nvSpPr>
        <p:spPr>
          <a:xfrm>
            <a:off x="2943675" y="333175"/>
            <a:ext cx="5937000" cy="19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Noticia Text"/>
                <a:ea typeface="Noticia Text"/>
                <a:cs typeface="Noticia Text"/>
                <a:sym typeface="Noticia Text"/>
              </a:rPr>
              <a:t>Enriching Ontologies with Disjointness Axioms using Large Language Models</a:t>
            </a:r>
            <a:endParaRPr>
              <a:solidFill>
                <a:srgbClr val="FFFFFF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2830850" y="2664075"/>
            <a:ext cx="6065700" cy="923400"/>
          </a:xfrm>
          <a:prstGeom prst="roundRect">
            <a:avLst>
              <a:gd fmla="val 16667" name="adj"/>
            </a:avLst>
          </a:prstGeom>
          <a:solidFill>
            <a:srgbClr val="607165">
              <a:alpha val="92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2911700" y="2849925"/>
            <a:ext cx="59040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960">
                <a:solidFill>
                  <a:srgbClr val="FFFFFF"/>
                </a:solidFill>
                <a:latin typeface="Noticia Text"/>
                <a:ea typeface="Noticia Text"/>
                <a:cs typeface="Noticia Text"/>
                <a:sym typeface="Noticia Text"/>
              </a:rPr>
              <a:t>Alessia Pisu, Antonio De Santis, Elias Crum, Jiaxin Pan, Manon Ovide, Nicolas Lazzari,</a:t>
            </a:r>
            <a:endParaRPr sz="1960">
              <a:solidFill>
                <a:srgbClr val="FFFFFF"/>
              </a:solidFill>
              <a:latin typeface="Noticia Text"/>
              <a:ea typeface="Noticia Text"/>
              <a:cs typeface="Noticia Text"/>
              <a:sym typeface="Noticia Tex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960">
                <a:solidFill>
                  <a:srgbClr val="FFFFFF"/>
                </a:solidFill>
                <a:latin typeface="Noticia Text"/>
                <a:ea typeface="Noticia Text"/>
                <a:cs typeface="Noticia Text"/>
                <a:sym typeface="Noticia Text"/>
              </a:rPr>
              <a:t>Sebastian Rudolph  </a:t>
            </a:r>
            <a:endParaRPr sz="1960">
              <a:solidFill>
                <a:srgbClr val="FFFFFF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2830875" y="4431438"/>
            <a:ext cx="6098700" cy="551700"/>
          </a:xfrm>
          <a:prstGeom prst="roundRect">
            <a:avLst>
              <a:gd fmla="val 16667" name="adj"/>
            </a:avLst>
          </a:prstGeom>
          <a:solidFill>
            <a:srgbClr val="607165">
              <a:alpha val="92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2847375" y="4431438"/>
            <a:ext cx="6065700" cy="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Noticia Text"/>
                <a:ea typeface="Noticia Text"/>
                <a:cs typeface="Noticia Text"/>
                <a:sym typeface="Noticia Text"/>
              </a:rPr>
              <a:t>International Semantic Web Summer School 2024</a:t>
            </a:r>
            <a:endParaRPr sz="2000">
              <a:solidFill>
                <a:srgbClr val="FFFFFF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" y="678950"/>
            <a:ext cx="8868600" cy="44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>
            <p:ph type="title"/>
          </p:nvPr>
        </p:nvSpPr>
        <p:spPr>
          <a:xfrm>
            <a:off x="83100" y="64025"/>
            <a:ext cx="302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Results: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sp>
        <p:nvSpPr>
          <p:cNvPr id="203" name="Google Shape;203;p22"/>
          <p:cNvSpPr txBox="1"/>
          <p:nvPr>
            <p:ph type="title"/>
          </p:nvPr>
        </p:nvSpPr>
        <p:spPr>
          <a:xfrm>
            <a:off x="7929248" y="3897425"/>
            <a:ext cx="621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latin typeface="Georgia"/>
                <a:ea typeface="Georgia"/>
                <a:cs typeface="Georgia"/>
                <a:sym typeface="Georgia"/>
              </a:rPr>
              <a:t>*</a:t>
            </a:r>
            <a:endParaRPr b="1"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p22"/>
          <p:cNvSpPr txBox="1"/>
          <p:nvPr>
            <p:ph type="title"/>
          </p:nvPr>
        </p:nvSpPr>
        <p:spPr>
          <a:xfrm>
            <a:off x="6762575" y="0"/>
            <a:ext cx="23814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Georgia"/>
                <a:ea typeface="Georgia"/>
                <a:cs typeface="Georgia"/>
                <a:sym typeface="Georgia"/>
              </a:rPr>
              <a:t>= no CoT prompt tested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6504375" y="127800"/>
            <a:ext cx="4203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latin typeface="Georgia"/>
                <a:ea typeface="Georgia"/>
                <a:cs typeface="Georgia"/>
                <a:sym typeface="Georgia"/>
              </a:rPr>
              <a:t>*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7319641" y="3880432"/>
            <a:ext cx="1877348" cy="2057400"/>
          </a:xfrm>
          <a:custGeom>
            <a:rect b="b" l="l" r="r" t="t"/>
            <a:pathLst>
              <a:path extrusionOk="0" h="4114800" w="3754695">
                <a:moveTo>
                  <a:pt x="0" y="0"/>
                </a:moveTo>
                <a:lnTo>
                  <a:pt x="3754695" y="0"/>
                </a:lnTo>
                <a:lnTo>
                  <a:pt x="3754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7319641" y="3880432"/>
            <a:ext cx="1877348" cy="2057400"/>
          </a:xfrm>
          <a:custGeom>
            <a:rect b="b" l="l" r="r" t="t"/>
            <a:pathLst>
              <a:path extrusionOk="0" h="4114800" w="3754695">
                <a:moveTo>
                  <a:pt x="0" y="0"/>
                </a:moveTo>
                <a:lnTo>
                  <a:pt x="3754695" y="0"/>
                </a:lnTo>
                <a:lnTo>
                  <a:pt x="3754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23"/>
          <p:cNvSpPr txBox="1"/>
          <p:nvPr>
            <p:ph type="title"/>
          </p:nvPr>
        </p:nvSpPr>
        <p:spPr>
          <a:xfrm>
            <a:off x="123000" y="137725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Limitations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050" y="1535550"/>
            <a:ext cx="5807051" cy="38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123000" y="714350"/>
            <a:ext cx="67917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Can a "Reptile" be a </a:t>
            </a:r>
            <a:r>
              <a:rPr b="1" lang="it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"Means of Transportation"</a:t>
            </a:r>
            <a:r>
              <a:rPr b="1" lang="it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? Answer only with “yes” or “no”.</a:t>
            </a:r>
            <a:endParaRPr b="1"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5">
            <a:alphaModFix/>
          </a:blip>
          <a:srcRect b="0" l="0" r="0" t="37976"/>
          <a:stretch/>
        </p:blipFill>
        <p:spPr>
          <a:xfrm>
            <a:off x="1257259" y="634425"/>
            <a:ext cx="7167292" cy="4433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3"/>
          <p:cNvCxnSpPr/>
          <p:nvPr/>
        </p:nvCxnSpPr>
        <p:spPr>
          <a:xfrm flipH="1" rot="10800000">
            <a:off x="3457350" y="3331450"/>
            <a:ext cx="3143100" cy="12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62275" y="9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Conclusion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271250" y="977300"/>
            <a:ext cx="8520600" cy="3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❖"/>
            </a:pPr>
            <a:r>
              <a:rPr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LLMs, </a:t>
            </a:r>
            <a:r>
              <a:rPr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especially</a:t>
            </a:r>
            <a:r>
              <a:rPr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it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GPT-4o</a:t>
            </a:r>
            <a:r>
              <a:rPr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can identify and assert disjointness axioms in ontologies (relatively well).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❖"/>
            </a:pPr>
            <a:r>
              <a:rPr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Prompt structure and strategy can have a significant impact on the results.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❖"/>
            </a:pPr>
            <a:r>
              <a:rPr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LLMs struggle with some disjointness classifications.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➢"/>
            </a:pPr>
            <a:r>
              <a:rPr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Especially those without discrete real-world examples.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7319641" y="3880432"/>
            <a:ext cx="1877348" cy="2057400"/>
          </a:xfrm>
          <a:custGeom>
            <a:rect b="b" l="l" r="r" t="t"/>
            <a:pathLst>
              <a:path extrusionOk="0" h="4114800" w="3754695">
                <a:moveTo>
                  <a:pt x="0" y="0"/>
                </a:moveTo>
                <a:lnTo>
                  <a:pt x="3754695" y="0"/>
                </a:lnTo>
                <a:lnTo>
                  <a:pt x="3754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311700" y="2767200"/>
            <a:ext cx="8520600" cy="22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Further enhancements: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❖"/>
            </a:pPr>
            <a:r>
              <a:rPr lang="it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Develop heuristics for selecting promising candidate pairs for disjointness.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❖"/>
            </a:pPr>
            <a:r>
              <a:rPr lang="it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Explore testing classes with few non-disjoint instances to identify potential errors.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❖"/>
            </a:pPr>
            <a:r>
              <a:rPr lang="it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Refine prompts with role descriptions and elements like “at the same time” or “theoretically” for improved responses.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9" name="Google Shape;229;p25"/>
          <p:cNvSpPr txBox="1"/>
          <p:nvPr>
            <p:ph type="title"/>
          </p:nvPr>
        </p:nvSpPr>
        <p:spPr>
          <a:xfrm>
            <a:off x="62275" y="9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Future Work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sp>
        <p:nvSpPr>
          <p:cNvPr id="230" name="Google Shape;230;p25"/>
          <p:cNvSpPr/>
          <p:nvPr/>
        </p:nvSpPr>
        <p:spPr>
          <a:xfrm rot="-5400000">
            <a:off x="7493573" y="-612700"/>
            <a:ext cx="1037739" cy="2263140"/>
          </a:xfrm>
          <a:custGeom>
            <a:rect b="b" l="l" r="r" t="t"/>
            <a:pathLst>
              <a:path extrusionOk="0" h="4114800" w="2196274">
                <a:moveTo>
                  <a:pt x="0" y="0"/>
                </a:moveTo>
                <a:lnTo>
                  <a:pt x="2196275" y="0"/>
                </a:lnTo>
                <a:lnTo>
                  <a:pt x="2196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311700" y="596300"/>
            <a:ext cx="8520600" cy="21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Immediate future work: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❖"/>
            </a:pPr>
            <a:r>
              <a:rPr lang="it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Assess how LLM classifications are integrated with logical reasoning to minimize LLM prompts needed.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❖"/>
            </a:pPr>
            <a:r>
              <a:rPr lang="it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Evaluate the proposed approach on various ontologies, LLMs and a larger </a:t>
            </a:r>
            <a:br>
              <a:rPr lang="it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it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dataset.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❖"/>
            </a:pPr>
            <a:r>
              <a:rPr lang="it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Involve human domain experts to evaluate the results.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2345025" y="213550"/>
            <a:ext cx="648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5200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Thank you!</a:t>
            </a:r>
            <a:endParaRPr b="1" sz="5200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-304272" y="-270598"/>
            <a:ext cx="1955411" cy="2057400"/>
          </a:xfrm>
          <a:custGeom>
            <a:rect b="b" l="l" r="r" t="t"/>
            <a:pathLst>
              <a:path extrusionOk="0" h="4114800" w="3910821">
                <a:moveTo>
                  <a:pt x="0" y="0"/>
                </a:moveTo>
                <a:lnTo>
                  <a:pt x="3910821" y="0"/>
                </a:lnTo>
                <a:lnTo>
                  <a:pt x="3910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8" name="Google Shape;238;p26"/>
          <p:cNvPicPr preferRelativeResize="0"/>
          <p:nvPr/>
        </p:nvPicPr>
        <p:blipFill rotWithShape="1">
          <a:blip r:embed="rId4">
            <a:alphaModFix/>
          </a:blip>
          <a:srcRect b="2997" l="0" r="0" t="0"/>
          <a:stretch/>
        </p:blipFill>
        <p:spPr>
          <a:xfrm>
            <a:off x="3076713" y="1227350"/>
            <a:ext cx="5016924" cy="364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-1593437" y="3250559"/>
            <a:ext cx="3657600" cy="1798974"/>
          </a:xfrm>
          <a:custGeom>
            <a:rect b="b" l="l" r="r" t="t"/>
            <a:pathLst>
              <a:path extrusionOk="0" h="3597948" w="7315200">
                <a:moveTo>
                  <a:pt x="0" y="0"/>
                </a:moveTo>
                <a:lnTo>
                  <a:pt x="7315200" y="0"/>
                </a:lnTo>
                <a:lnTo>
                  <a:pt x="7315200" y="3597948"/>
                </a:lnTo>
                <a:lnTo>
                  <a:pt x="0" y="3597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Results: F1-score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1100" l="0" r="0" t="-1100"/>
          <a:stretch/>
        </p:blipFill>
        <p:spPr>
          <a:xfrm>
            <a:off x="63675" y="703918"/>
            <a:ext cx="8766600" cy="438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254800" y="18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Results: Recall</a:t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0" y="679275"/>
            <a:ext cx="8793099" cy="439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Results: Precision</a:t>
            </a:r>
            <a:endParaRPr/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3" y="712925"/>
            <a:ext cx="8778270" cy="43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Pairs</a:t>
            </a:r>
            <a:endParaRPr/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75" y="1170317"/>
            <a:ext cx="8606375" cy="17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463025" y="3029475"/>
            <a:ext cx="56754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in https://DBpedia.org/ontology/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Example</a:t>
            </a:r>
            <a:endParaRPr/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1900"/>
              <a:t>Can a "Reptile" be a </a:t>
            </a:r>
            <a:r>
              <a:rPr lang="it" sz="1900"/>
              <a:t>"Means of Transportation"</a:t>
            </a:r>
            <a:r>
              <a:rPr lang="it" sz="1900"/>
              <a:t>? Answer only with “yes” or “no”</a:t>
            </a:r>
            <a:r>
              <a:rPr lang="it" sz="1900"/>
              <a:t>.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it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answer: Yes.</a:t>
            </a:r>
            <a:endParaRPr b="1" i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GPT3.5 :</a:t>
            </a:r>
            <a:r>
              <a:rPr b="1" lang="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No. </a:t>
            </a:r>
            <a:r>
              <a:rPr lang="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Because reptiles are not typically used as means of transportation.</a:t>
            </a:r>
            <a:endParaRPr b="1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GPT4o </a:t>
            </a:r>
            <a:r>
              <a:rPr b="1" lang="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No.</a:t>
            </a:r>
            <a:r>
              <a:rPr b="1" i="1" lang="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"Means of Transportation" refers to methods or vehicles used for moving people or goods from one place to another, such as cars, buses, bicycles, planes, etc. A "Reptile" is a type of cold-blooded vertebrate animal that typically has scales and lays eggs, such as snakes, lizards, and turtles. These categories are fundamentally different in nature, with "means of transportation" being a functional category related to travel, and "reptile" being a biological category related to animal classification. Therefore, a reptile cannot be classified as a means of transportation.</a:t>
            </a:r>
            <a:endParaRPr b="1" i="1"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83100" y="64025"/>
            <a:ext cx="371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Problem/Introduction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222150" y="4070125"/>
            <a:ext cx="41490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❖"/>
            </a:pPr>
            <a:r>
              <a:rPr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Manual curation of Ontologies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❖"/>
            </a:pPr>
            <a:r>
              <a:rPr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LLMs?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00" y="825400"/>
            <a:ext cx="2697025" cy="26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 rot="10800000">
            <a:off x="3562600" y="2015188"/>
            <a:ext cx="2230500" cy="36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0400" y="1696875"/>
            <a:ext cx="1783026" cy="10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title"/>
          </p:nvPr>
        </p:nvSpPr>
        <p:spPr>
          <a:xfrm>
            <a:off x="6610562" y="2795425"/>
            <a:ext cx="12027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Georgia"/>
                <a:ea typeface="Georgia"/>
                <a:cs typeface="Georgia"/>
                <a:sym typeface="Georgia"/>
              </a:rPr>
              <a:t>LLM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145221" y="3458425"/>
            <a:ext cx="1563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Ontology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473" y="1600912"/>
            <a:ext cx="1145949" cy="1146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7319641" y="3880432"/>
            <a:ext cx="1877348" cy="2057400"/>
          </a:xfrm>
          <a:custGeom>
            <a:rect b="b" l="l" r="r" t="t"/>
            <a:pathLst>
              <a:path extrusionOk="0" h="4114800" w="3754695">
                <a:moveTo>
                  <a:pt x="0" y="0"/>
                </a:moveTo>
                <a:lnTo>
                  <a:pt x="3754695" y="0"/>
                </a:lnTo>
                <a:lnTo>
                  <a:pt x="3754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1150" y="4070125"/>
            <a:ext cx="470925" cy="4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400" y="687350"/>
            <a:ext cx="5653200" cy="37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83100" y="64025"/>
            <a:ext cx="22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Disjointness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35500" y="771475"/>
            <a:ext cx="85206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Two classes are considered ”disjoint” if and only if their taxonomic overlap is empty.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3" name="Google Shape;83;p15"/>
          <p:cNvGrpSpPr/>
          <p:nvPr/>
        </p:nvGrpSpPr>
        <p:grpSpPr>
          <a:xfrm>
            <a:off x="2564847" y="1675238"/>
            <a:ext cx="1466164" cy="1538109"/>
            <a:chOff x="2707875" y="1855725"/>
            <a:chExt cx="1244727" cy="1244727"/>
          </a:xfrm>
        </p:grpSpPr>
        <p:sp>
          <p:nvSpPr>
            <p:cNvPr id="84" name="Google Shape;84;p15"/>
            <p:cNvSpPr/>
            <p:nvPr/>
          </p:nvSpPr>
          <p:spPr>
            <a:xfrm>
              <a:off x="2707875" y="1855725"/>
              <a:ext cx="1244727" cy="1244727"/>
            </a:xfrm>
            <a:custGeom>
              <a:rect b="b" l="l" r="r" t="t"/>
              <a:pathLst>
                <a:path extrusionOk="0" h="4114800" w="4114800">
                  <a:moveTo>
                    <a:pt x="0" y="0"/>
                  </a:moveTo>
                  <a:lnTo>
                    <a:pt x="4114800" y="0"/>
                  </a:lnTo>
                  <a:lnTo>
                    <a:pt x="411480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5" name="Google Shape;85;p15"/>
            <p:cNvSpPr/>
            <p:nvPr/>
          </p:nvSpPr>
          <p:spPr>
            <a:xfrm>
              <a:off x="2970000" y="2081225"/>
              <a:ext cx="713576" cy="789354"/>
            </a:xfrm>
            <a:custGeom>
              <a:rect b="b" l="l" r="r" t="t"/>
              <a:pathLst>
                <a:path extrusionOk="0" h="2525933" w="2525933">
                  <a:moveTo>
                    <a:pt x="0" y="0"/>
                  </a:moveTo>
                  <a:lnTo>
                    <a:pt x="2525933" y="0"/>
                  </a:lnTo>
                  <a:lnTo>
                    <a:pt x="2525933" y="2525932"/>
                  </a:lnTo>
                  <a:lnTo>
                    <a:pt x="0" y="25259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86" name="Google Shape;86;p15"/>
          <p:cNvGrpSpPr/>
          <p:nvPr/>
        </p:nvGrpSpPr>
        <p:grpSpPr>
          <a:xfrm>
            <a:off x="4737989" y="1675470"/>
            <a:ext cx="1464973" cy="1537878"/>
            <a:chOff x="4333225" y="1751637"/>
            <a:chExt cx="1347597" cy="1347597"/>
          </a:xfrm>
        </p:grpSpPr>
        <p:sp>
          <p:nvSpPr>
            <p:cNvPr id="87" name="Google Shape;87;p15"/>
            <p:cNvSpPr/>
            <p:nvPr/>
          </p:nvSpPr>
          <p:spPr>
            <a:xfrm>
              <a:off x="4333225" y="1751637"/>
              <a:ext cx="1347597" cy="1347597"/>
            </a:xfrm>
            <a:custGeom>
              <a:rect b="b" l="l" r="r" t="t"/>
              <a:pathLst>
                <a:path extrusionOk="0" h="4114800" w="4114800">
                  <a:moveTo>
                    <a:pt x="0" y="0"/>
                  </a:moveTo>
                  <a:lnTo>
                    <a:pt x="4114800" y="0"/>
                  </a:lnTo>
                  <a:lnTo>
                    <a:pt x="411480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88" name="Google Shape;88;p15"/>
            <p:cNvSpPr/>
            <p:nvPr/>
          </p:nvSpPr>
          <p:spPr>
            <a:xfrm>
              <a:off x="4534580" y="1952744"/>
              <a:ext cx="946158" cy="946158"/>
            </a:xfrm>
            <a:custGeom>
              <a:rect b="b" l="l" r="r" t="t"/>
              <a:pathLst>
                <a:path extrusionOk="0" h="2889031" w="2889031">
                  <a:moveTo>
                    <a:pt x="0" y="0"/>
                  </a:moveTo>
                  <a:lnTo>
                    <a:pt x="2889031" y="0"/>
                  </a:lnTo>
                  <a:lnTo>
                    <a:pt x="2889031" y="2889032"/>
                  </a:lnTo>
                  <a:lnTo>
                    <a:pt x="0" y="28890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89" name="Google Shape;89;p15"/>
          <p:cNvGrpSpPr/>
          <p:nvPr/>
        </p:nvGrpSpPr>
        <p:grpSpPr>
          <a:xfrm>
            <a:off x="2936540" y="3327225"/>
            <a:ext cx="1584062" cy="1578133"/>
            <a:chOff x="2707875" y="3321850"/>
            <a:chExt cx="1625346" cy="1604772"/>
          </a:xfrm>
        </p:grpSpPr>
        <p:pic>
          <p:nvPicPr>
            <p:cNvPr id="90" name="Google Shape;9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09550" y="3570600"/>
              <a:ext cx="1107276" cy="1107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5"/>
            <p:cNvSpPr/>
            <p:nvPr/>
          </p:nvSpPr>
          <p:spPr>
            <a:xfrm>
              <a:off x="2707875" y="3321850"/>
              <a:ext cx="1625346" cy="1604772"/>
            </a:xfrm>
            <a:custGeom>
              <a:rect b="b" l="l" r="r" t="t"/>
              <a:pathLst>
                <a:path extrusionOk="0" h="4114800" w="4114800">
                  <a:moveTo>
                    <a:pt x="0" y="0"/>
                  </a:moveTo>
                  <a:lnTo>
                    <a:pt x="4114800" y="0"/>
                  </a:lnTo>
                  <a:lnTo>
                    <a:pt x="411480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92" name="Google Shape;92;p15"/>
          <p:cNvSpPr/>
          <p:nvPr/>
        </p:nvSpPr>
        <p:spPr>
          <a:xfrm>
            <a:off x="4130255" y="3846488"/>
            <a:ext cx="450654" cy="460781"/>
          </a:xfrm>
          <a:custGeom>
            <a:rect b="b" l="l" r="r" t="t"/>
            <a:pathLst>
              <a:path extrusionOk="0" h="1012706" w="1012706">
                <a:moveTo>
                  <a:pt x="0" y="0"/>
                </a:moveTo>
                <a:lnTo>
                  <a:pt x="1012707" y="0"/>
                </a:lnTo>
                <a:lnTo>
                  <a:pt x="1012707" y="1012706"/>
                </a:lnTo>
                <a:lnTo>
                  <a:pt x="0" y="1012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3" name="Google Shape;93;p15"/>
          <p:cNvGrpSpPr/>
          <p:nvPr/>
        </p:nvGrpSpPr>
        <p:grpSpPr>
          <a:xfrm>
            <a:off x="4196089" y="3289483"/>
            <a:ext cx="1578528" cy="1575341"/>
            <a:chOff x="4891017" y="3442055"/>
            <a:chExt cx="1399032" cy="1347597"/>
          </a:xfrm>
        </p:grpSpPr>
        <p:sp>
          <p:nvSpPr>
            <p:cNvPr id="94" name="Google Shape;94;p15"/>
            <p:cNvSpPr/>
            <p:nvPr/>
          </p:nvSpPr>
          <p:spPr>
            <a:xfrm>
              <a:off x="5195738" y="3637550"/>
              <a:ext cx="941988" cy="956592"/>
            </a:xfrm>
            <a:custGeom>
              <a:rect b="b" l="l" r="r" t="t"/>
              <a:pathLst>
                <a:path extrusionOk="0" h="2920892" w="2920892">
                  <a:moveTo>
                    <a:pt x="0" y="0"/>
                  </a:moveTo>
                  <a:lnTo>
                    <a:pt x="2920892" y="0"/>
                  </a:lnTo>
                  <a:lnTo>
                    <a:pt x="2920892" y="2920893"/>
                  </a:lnTo>
                  <a:lnTo>
                    <a:pt x="0" y="292089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5" name="Google Shape;95;p15"/>
            <p:cNvSpPr/>
            <p:nvPr/>
          </p:nvSpPr>
          <p:spPr>
            <a:xfrm>
              <a:off x="4891017" y="3442055"/>
              <a:ext cx="1399032" cy="1347597"/>
            </a:xfrm>
            <a:custGeom>
              <a:rect b="b" l="l" r="r" t="t"/>
              <a:pathLst>
                <a:path extrusionOk="0" h="4114800" w="4114800">
                  <a:moveTo>
                    <a:pt x="0" y="0"/>
                  </a:moveTo>
                  <a:lnTo>
                    <a:pt x="4114800" y="0"/>
                  </a:lnTo>
                  <a:lnTo>
                    <a:pt x="411480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pic>
        <p:nvPicPr>
          <p:cNvPr id="96" name="Google Shape;9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5206" y="3327223"/>
            <a:ext cx="421414" cy="43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64560" y="2112175"/>
            <a:ext cx="639875" cy="63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7319641" y="3880432"/>
            <a:ext cx="1877348" cy="2057400"/>
          </a:xfrm>
          <a:custGeom>
            <a:rect b="b" l="l" r="r" t="t"/>
            <a:pathLst>
              <a:path extrusionOk="0" h="4114800" w="3754695">
                <a:moveTo>
                  <a:pt x="0" y="0"/>
                </a:moveTo>
                <a:lnTo>
                  <a:pt x="3754695" y="0"/>
                </a:lnTo>
                <a:lnTo>
                  <a:pt x="3754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3100" y="64025"/>
            <a:ext cx="34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Research Questions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111775"/>
            <a:ext cx="83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Q1:</a:t>
            </a:r>
            <a:r>
              <a:rPr lang="it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Can LLMs help enrich ontologies with </a:t>
            </a:r>
            <a:r>
              <a:rPr lang="it" sz="2400" u="sng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class disjointness</a:t>
            </a:r>
            <a:r>
              <a:rPr lang="it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axioms?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Q2:</a:t>
            </a:r>
            <a:r>
              <a:rPr lang="it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Which LLM </a:t>
            </a:r>
            <a:r>
              <a:rPr lang="it" sz="2400" u="sng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prompts</a:t>
            </a:r>
            <a:r>
              <a:rPr lang="it" sz="24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work better for disjointness discovery?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7319641" y="3880432"/>
            <a:ext cx="1877348" cy="2057400"/>
          </a:xfrm>
          <a:custGeom>
            <a:rect b="b" l="l" r="r" t="t"/>
            <a:pathLst>
              <a:path extrusionOk="0" h="4114800" w="3754695">
                <a:moveTo>
                  <a:pt x="0" y="0"/>
                </a:moveTo>
                <a:lnTo>
                  <a:pt x="3754695" y="0"/>
                </a:lnTo>
                <a:lnTo>
                  <a:pt x="3754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-73175" y="3794475"/>
            <a:ext cx="33918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Georgia"/>
                <a:ea typeface="Georgia"/>
                <a:cs typeface="Georgia"/>
                <a:sym typeface="Georgia"/>
              </a:rPr>
              <a:t>Class Relationship Determination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1406750" y="2167000"/>
            <a:ext cx="510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lt1"/>
                </a:solidFill>
              </a:rPr>
              <a:t>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2" name="Google Shape;112;p17"/>
          <p:cNvSpPr txBox="1"/>
          <p:nvPr>
            <p:ph type="title"/>
          </p:nvPr>
        </p:nvSpPr>
        <p:spPr>
          <a:xfrm>
            <a:off x="1406750" y="2786675"/>
            <a:ext cx="510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lt1"/>
                </a:solidFill>
              </a:rPr>
              <a:t>B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2559398" y="1688825"/>
            <a:ext cx="12954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Disjoint?</a:t>
            </a:r>
            <a:endParaRPr b="1" sz="180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3829175" y="2486975"/>
            <a:ext cx="1401900" cy="314100"/>
          </a:xfrm>
          <a:prstGeom prst="rightArrow">
            <a:avLst>
              <a:gd fmla="val 50000" name="adj1"/>
              <a:gd fmla="val 66706" name="adj2"/>
            </a:avLst>
          </a:prstGeom>
          <a:solidFill>
            <a:srgbClr val="66BB6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185" y="1847100"/>
            <a:ext cx="639875" cy="6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77" y="974750"/>
            <a:ext cx="2730749" cy="27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 rot="-5400000">
            <a:off x="1346100" y="857400"/>
            <a:ext cx="712800" cy="2965500"/>
          </a:xfrm>
          <a:prstGeom prst="ellipse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225" y="882525"/>
            <a:ext cx="2730749" cy="27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5755350" y="2974088"/>
            <a:ext cx="1401900" cy="86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FCF4A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7299450" y="2974088"/>
            <a:ext cx="1401900" cy="86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0BEC8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type="title"/>
          </p:nvPr>
        </p:nvSpPr>
        <p:spPr>
          <a:xfrm>
            <a:off x="5771700" y="3773125"/>
            <a:ext cx="29133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Georgia"/>
                <a:ea typeface="Georgia"/>
                <a:cs typeface="Georgia"/>
                <a:sym typeface="Georgia"/>
              </a:rPr>
              <a:t>Subclasses </a:t>
            </a:r>
            <a:r>
              <a:rPr b="1" lang="it" sz="2400">
                <a:latin typeface="Georgia"/>
                <a:ea typeface="Georgia"/>
                <a:cs typeface="Georgia"/>
                <a:sym typeface="Georgia"/>
              </a:rPr>
              <a:t>must</a:t>
            </a:r>
            <a:r>
              <a:rPr lang="it" sz="2400">
                <a:latin typeface="Georgia"/>
                <a:ea typeface="Georgia"/>
                <a:cs typeface="Georgia"/>
                <a:sym typeface="Georgia"/>
              </a:rPr>
              <a:t> be disjoint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413" y="1895163"/>
            <a:ext cx="639875" cy="63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7"/>
          <p:cNvCxnSpPr/>
          <p:nvPr/>
        </p:nvCxnSpPr>
        <p:spPr>
          <a:xfrm>
            <a:off x="7225500" y="1819538"/>
            <a:ext cx="4200" cy="2089200"/>
          </a:xfrm>
          <a:prstGeom prst="straightConnector1">
            <a:avLst/>
          </a:prstGeom>
          <a:noFill/>
          <a:ln cap="flat" cmpd="sng" w="38100">
            <a:solidFill>
              <a:srgbClr val="66BB6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4" name="Google Shape;124;p17"/>
          <p:cNvSpPr txBox="1"/>
          <p:nvPr>
            <p:ph type="title"/>
          </p:nvPr>
        </p:nvSpPr>
        <p:spPr>
          <a:xfrm>
            <a:off x="79225" y="35475"/>
            <a:ext cx="179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Approach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sp>
        <p:nvSpPr>
          <p:cNvPr id="125" name="Google Shape;125;p17"/>
          <p:cNvSpPr txBox="1"/>
          <p:nvPr>
            <p:ph type="title"/>
          </p:nvPr>
        </p:nvSpPr>
        <p:spPr>
          <a:xfrm>
            <a:off x="681599" y="2100713"/>
            <a:ext cx="510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A</a:t>
            </a:r>
            <a:endParaRPr b="1" sz="1800"/>
          </a:p>
        </p:txBody>
      </p:sp>
      <p:sp>
        <p:nvSpPr>
          <p:cNvPr id="126" name="Google Shape;126;p17"/>
          <p:cNvSpPr txBox="1"/>
          <p:nvPr>
            <p:ph type="title"/>
          </p:nvPr>
        </p:nvSpPr>
        <p:spPr>
          <a:xfrm>
            <a:off x="2131899" y="2100713"/>
            <a:ext cx="510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B</a:t>
            </a:r>
            <a:endParaRPr b="1" sz="1800"/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6247899" y="2009138"/>
            <a:ext cx="510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A</a:t>
            </a:r>
            <a:endParaRPr b="1" sz="1800"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7697449" y="2009138"/>
            <a:ext cx="510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B</a:t>
            </a:r>
            <a:endParaRPr b="1" sz="1800"/>
          </a:p>
        </p:txBody>
      </p:sp>
      <p:sp>
        <p:nvSpPr>
          <p:cNvPr id="129" name="Google Shape;129;p17"/>
          <p:cNvSpPr/>
          <p:nvPr/>
        </p:nvSpPr>
        <p:spPr>
          <a:xfrm>
            <a:off x="7319641" y="3880432"/>
            <a:ext cx="1877348" cy="2057400"/>
          </a:xfrm>
          <a:custGeom>
            <a:rect b="b" l="l" r="r" t="t"/>
            <a:pathLst>
              <a:path extrusionOk="0" h="4114800" w="3754695">
                <a:moveTo>
                  <a:pt x="0" y="0"/>
                </a:moveTo>
                <a:lnTo>
                  <a:pt x="3754695" y="0"/>
                </a:lnTo>
                <a:lnTo>
                  <a:pt x="3754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>
            <a:off x="7319641" y="3804232"/>
            <a:ext cx="1877348" cy="2057400"/>
          </a:xfrm>
          <a:custGeom>
            <a:rect b="b" l="l" r="r" t="t"/>
            <a:pathLst>
              <a:path extrusionOk="0" h="4114800" w="3754695">
                <a:moveTo>
                  <a:pt x="0" y="0"/>
                </a:moveTo>
                <a:lnTo>
                  <a:pt x="3754695" y="0"/>
                </a:lnTo>
                <a:lnTo>
                  <a:pt x="3754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71" y="2236048"/>
            <a:ext cx="2375558" cy="23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type="title"/>
          </p:nvPr>
        </p:nvSpPr>
        <p:spPr>
          <a:xfrm>
            <a:off x="83100" y="64025"/>
            <a:ext cx="245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Methodology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grpSp>
        <p:nvGrpSpPr>
          <p:cNvPr id="137" name="Google Shape;137;p18"/>
          <p:cNvGrpSpPr/>
          <p:nvPr/>
        </p:nvGrpSpPr>
        <p:grpSpPr>
          <a:xfrm>
            <a:off x="3002453" y="794288"/>
            <a:ext cx="1479644" cy="1418211"/>
            <a:chOff x="5271948" y="3369657"/>
            <a:chExt cx="1409319" cy="1347597"/>
          </a:xfrm>
        </p:grpSpPr>
        <p:sp>
          <p:nvSpPr>
            <p:cNvPr id="138" name="Google Shape;138;p18"/>
            <p:cNvSpPr/>
            <p:nvPr/>
          </p:nvSpPr>
          <p:spPr>
            <a:xfrm>
              <a:off x="5271948" y="3369657"/>
              <a:ext cx="1409319" cy="1347597"/>
            </a:xfrm>
            <a:custGeom>
              <a:rect b="b" l="l" r="r" t="t"/>
              <a:pathLst>
                <a:path extrusionOk="0" h="4114800" w="4114800">
                  <a:moveTo>
                    <a:pt x="0" y="0"/>
                  </a:moveTo>
                  <a:lnTo>
                    <a:pt x="4114800" y="0"/>
                  </a:lnTo>
                  <a:lnTo>
                    <a:pt x="411480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pic>
          <p:nvPicPr>
            <p:cNvPr id="139" name="Google Shape;139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44225" y="3615675"/>
              <a:ext cx="860625" cy="860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p18"/>
          <p:cNvGrpSpPr/>
          <p:nvPr/>
        </p:nvGrpSpPr>
        <p:grpSpPr>
          <a:xfrm>
            <a:off x="4661940" y="795835"/>
            <a:ext cx="1479600" cy="1421844"/>
            <a:chOff x="6897382" y="3370971"/>
            <a:chExt cx="1404061" cy="1350023"/>
          </a:xfrm>
        </p:grpSpPr>
        <p:sp>
          <p:nvSpPr>
            <p:cNvPr id="141" name="Google Shape;141;p18"/>
            <p:cNvSpPr/>
            <p:nvPr/>
          </p:nvSpPr>
          <p:spPr>
            <a:xfrm>
              <a:off x="6897382" y="3370971"/>
              <a:ext cx="1404061" cy="1350023"/>
            </a:xfrm>
            <a:custGeom>
              <a:rect b="b" l="l" r="r" t="t"/>
              <a:pathLst>
                <a:path extrusionOk="0" h="4114800" w="4114800">
                  <a:moveTo>
                    <a:pt x="0" y="0"/>
                  </a:moveTo>
                  <a:lnTo>
                    <a:pt x="4114800" y="0"/>
                  </a:lnTo>
                  <a:lnTo>
                    <a:pt x="411480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pic>
          <p:nvPicPr>
            <p:cNvPr id="142" name="Google Shape;142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71513" y="3478450"/>
              <a:ext cx="1055800" cy="1055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" name="Google Shape;14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5650" y="3197275"/>
            <a:ext cx="793380" cy="119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15108" y="3438362"/>
            <a:ext cx="1716416" cy="102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4964" y="2329879"/>
            <a:ext cx="839712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>
            <p:ph type="title"/>
          </p:nvPr>
        </p:nvSpPr>
        <p:spPr>
          <a:xfrm>
            <a:off x="6786674" y="2663875"/>
            <a:ext cx="20166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Georgia"/>
                <a:ea typeface="Georgia"/>
                <a:cs typeface="Georgia"/>
                <a:sym typeface="Georgia"/>
              </a:rPr>
              <a:t>LLMs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" name="Google Shape;147;p18"/>
          <p:cNvSpPr/>
          <p:nvPr/>
        </p:nvSpPr>
        <p:spPr>
          <a:xfrm rot="-5400000">
            <a:off x="1228950" y="2133976"/>
            <a:ext cx="620100" cy="2579700"/>
          </a:xfrm>
          <a:prstGeom prst="ellipse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>
            <p:ph type="title"/>
          </p:nvPr>
        </p:nvSpPr>
        <p:spPr>
          <a:xfrm>
            <a:off x="669324" y="3197263"/>
            <a:ext cx="510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A</a:t>
            </a:r>
            <a:endParaRPr b="1" sz="1800"/>
          </a:p>
        </p:txBody>
      </p:sp>
      <p:sp>
        <p:nvSpPr>
          <p:cNvPr id="149" name="Google Shape;149;p18"/>
          <p:cNvSpPr txBox="1"/>
          <p:nvPr>
            <p:ph type="title"/>
          </p:nvPr>
        </p:nvSpPr>
        <p:spPr>
          <a:xfrm>
            <a:off x="1921649" y="3197263"/>
            <a:ext cx="510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B</a:t>
            </a:r>
            <a:endParaRPr b="1" sz="1800"/>
          </a:p>
        </p:txBody>
      </p:sp>
      <p:sp>
        <p:nvSpPr>
          <p:cNvPr id="150" name="Google Shape;150;p18"/>
          <p:cNvSpPr txBox="1"/>
          <p:nvPr>
            <p:ph type="title"/>
          </p:nvPr>
        </p:nvSpPr>
        <p:spPr>
          <a:xfrm>
            <a:off x="3486974" y="2159838"/>
            <a:ext cx="510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A</a:t>
            </a:r>
            <a:endParaRPr b="1" sz="1800"/>
          </a:p>
        </p:txBody>
      </p:sp>
      <p:sp>
        <p:nvSpPr>
          <p:cNvPr id="151" name="Google Shape;151;p18"/>
          <p:cNvSpPr txBox="1"/>
          <p:nvPr>
            <p:ph type="title"/>
          </p:nvPr>
        </p:nvSpPr>
        <p:spPr>
          <a:xfrm>
            <a:off x="5146449" y="2159838"/>
            <a:ext cx="5106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B</a:t>
            </a:r>
            <a:endParaRPr b="1" sz="1800"/>
          </a:p>
        </p:txBody>
      </p:sp>
      <p:sp>
        <p:nvSpPr>
          <p:cNvPr id="152" name="Google Shape;152;p18"/>
          <p:cNvSpPr/>
          <p:nvPr/>
        </p:nvSpPr>
        <p:spPr>
          <a:xfrm flipH="1" rot="5400000">
            <a:off x="3109375" y="2826775"/>
            <a:ext cx="1082100" cy="1204800"/>
          </a:xfrm>
          <a:prstGeom prst="bentArrow">
            <a:avLst>
              <a:gd fmla="val 14967" name="adj1"/>
              <a:gd fmla="val 17911" name="adj2"/>
              <a:gd fmla="val 24911" name="adj3"/>
              <a:gd fmla="val 41995" name="adj4"/>
            </a:avLst>
          </a:prstGeom>
          <a:solidFill>
            <a:srgbClr val="A2B99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 flipH="1" rot="10800000">
            <a:off x="5026025" y="2896375"/>
            <a:ext cx="1286400" cy="1078200"/>
          </a:xfrm>
          <a:prstGeom prst="bentArrow">
            <a:avLst>
              <a:gd fmla="val 14967" name="adj1"/>
              <a:gd fmla="val 17911" name="adj2"/>
              <a:gd fmla="val 24911" name="adj3"/>
              <a:gd fmla="val 41995" name="adj4"/>
            </a:avLst>
          </a:prstGeom>
          <a:solidFill>
            <a:srgbClr val="A2B99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3048025" y="4239575"/>
            <a:ext cx="3264300" cy="366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A2B99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18"/>
          <p:cNvCxnSpPr/>
          <p:nvPr/>
        </p:nvCxnSpPr>
        <p:spPr>
          <a:xfrm>
            <a:off x="1548975" y="3197275"/>
            <a:ext cx="3600" cy="1375800"/>
          </a:xfrm>
          <a:prstGeom prst="straightConnector1">
            <a:avLst/>
          </a:prstGeom>
          <a:noFill/>
          <a:ln cap="flat" cmpd="sng" w="38100">
            <a:solidFill>
              <a:srgbClr val="66BB6A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6" name="Google Shape;156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5489" y="3302125"/>
            <a:ext cx="510600" cy="5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/>
          <p:nvPr/>
        </p:nvSpPr>
        <p:spPr>
          <a:xfrm>
            <a:off x="2477975" y="301075"/>
            <a:ext cx="4233300" cy="237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2773850" y="301075"/>
            <a:ext cx="36636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Georgia"/>
                <a:ea typeface="Georgia"/>
                <a:cs typeface="Georgia"/>
                <a:sym typeface="Georgia"/>
              </a:rPr>
              <a:t>Ontological Relationship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61979" y="1951650"/>
            <a:ext cx="620059" cy="6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>
            <a:off x="194900" y="935425"/>
            <a:ext cx="3960000" cy="348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4431900" y="935400"/>
            <a:ext cx="4607700" cy="348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287825" y="1705775"/>
            <a:ext cx="2160270" cy="216027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9"/>
          <p:cNvSpPr/>
          <p:nvPr/>
        </p:nvSpPr>
        <p:spPr>
          <a:xfrm>
            <a:off x="1905772" y="1705783"/>
            <a:ext cx="2160270" cy="216027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9"/>
          <p:cNvSpPr txBox="1"/>
          <p:nvPr>
            <p:ph type="title"/>
          </p:nvPr>
        </p:nvSpPr>
        <p:spPr>
          <a:xfrm>
            <a:off x="83100" y="64025"/>
            <a:ext cx="355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Class Relationships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625" y="2534671"/>
            <a:ext cx="374259" cy="52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2365324" y="1941935"/>
            <a:ext cx="1431237" cy="1526166"/>
          </a:xfrm>
          <a:custGeom>
            <a:rect b="b" l="l" r="r" t="t"/>
            <a:pathLst>
              <a:path extrusionOk="0" h="2920892" w="2920892">
                <a:moveTo>
                  <a:pt x="0" y="0"/>
                </a:moveTo>
                <a:lnTo>
                  <a:pt x="2920892" y="0"/>
                </a:lnTo>
                <a:lnTo>
                  <a:pt x="2920892" y="2920893"/>
                </a:lnTo>
                <a:lnTo>
                  <a:pt x="0" y="2920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9"/>
          <p:cNvSpPr txBox="1"/>
          <p:nvPr>
            <p:ph type="title"/>
          </p:nvPr>
        </p:nvSpPr>
        <p:spPr>
          <a:xfrm>
            <a:off x="1094741" y="1090600"/>
            <a:ext cx="2160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Georgia"/>
                <a:ea typeface="Georgia"/>
                <a:cs typeface="Georgia"/>
                <a:sym typeface="Georgia"/>
              </a:rPr>
              <a:t>Negative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22" y="1989669"/>
            <a:ext cx="1225635" cy="132146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>
            <a:off x="4528522" y="1674432"/>
            <a:ext cx="2160270" cy="216027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4" name="Google Shape;17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5891" y="1865725"/>
            <a:ext cx="1347135" cy="141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6795282" y="1600029"/>
            <a:ext cx="2160270" cy="216027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6" name="Google Shape;17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6851" y="1739050"/>
            <a:ext cx="1526985" cy="15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>
            <p:ph type="title"/>
          </p:nvPr>
        </p:nvSpPr>
        <p:spPr>
          <a:xfrm>
            <a:off x="5594268" y="1117275"/>
            <a:ext cx="20007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Georgia"/>
                <a:ea typeface="Georgia"/>
                <a:cs typeface="Georgia"/>
                <a:sym typeface="Georgia"/>
              </a:rPr>
              <a:t>Positive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836689" y="3387324"/>
            <a:ext cx="142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Beauty queen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2519998" y="3387324"/>
            <a:ext cx="142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 president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5383439" y="3387324"/>
            <a:ext cx="142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Sea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517039" y="3387324"/>
            <a:ext cx="142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Continent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7319641" y="3880432"/>
            <a:ext cx="1877348" cy="2057400"/>
          </a:xfrm>
          <a:custGeom>
            <a:rect b="b" l="l" r="r" t="t"/>
            <a:pathLst>
              <a:path extrusionOk="0" h="4114800" w="3754695">
                <a:moveTo>
                  <a:pt x="0" y="0"/>
                </a:moveTo>
                <a:lnTo>
                  <a:pt x="3754695" y="0"/>
                </a:lnTo>
                <a:lnTo>
                  <a:pt x="3754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Prompt strategies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311700" y="1111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●"/>
            </a:pPr>
            <a:r>
              <a:rPr b="1"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Zero-shot naive</a:t>
            </a:r>
            <a:br>
              <a:rPr lang="it"/>
            </a:br>
            <a:r>
              <a:rPr lang="it" sz="16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Can a "Place" be a "Person"? Answer only with “yes” or “no”.</a:t>
            </a:r>
            <a:br>
              <a:rPr b="1" lang="it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eorgia"/>
              <a:buChar char="●"/>
            </a:pPr>
            <a:r>
              <a:rPr b="1" lang="it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Zero-shot + Task description</a:t>
            </a:r>
            <a:br>
              <a:rPr lang="it"/>
            </a:br>
            <a:r>
              <a:rPr lang="it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 is a question about ontological disjointness, answer only with “yes” or “no”. Are the classes "Continent" and "Sea" ontologically disjoint?</a:t>
            </a:r>
            <a:br>
              <a:rPr lang="it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7319641" y="3880432"/>
            <a:ext cx="1877348" cy="2057400"/>
          </a:xfrm>
          <a:custGeom>
            <a:rect b="b" l="l" r="r" t="t"/>
            <a:pathLst>
              <a:path extrusionOk="0" h="4114800" w="3754695">
                <a:moveTo>
                  <a:pt x="0" y="0"/>
                </a:moveTo>
                <a:lnTo>
                  <a:pt x="3754695" y="0"/>
                </a:lnTo>
                <a:lnTo>
                  <a:pt x="3754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1B4721"/>
                </a:solidFill>
                <a:latin typeface="Noticia Text"/>
                <a:ea typeface="Noticia Text"/>
                <a:cs typeface="Noticia Text"/>
                <a:sym typeface="Noticia Text"/>
              </a:rPr>
              <a:t>Prompt strategies</a:t>
            </a:r>
            <a:endParaRPr b="1">
              <a:solidFill>
                <a:srgbClr val="1B4721"/>
              </a:solidFill>
              <a:latin typeface="Noticia Text"/>
              <a:ea typeface="Noticia Text"/>
              <a:cs typeface="Noticia Text"/>
              <a:sym typeface="Noticia Text"/>
            </a:endParaRPr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311700" y="1003550"/>
            <a:ext cx="8520600" cy="3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552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948"/>
              <a:buFont typeface="Georgia"/>
              <a:buChar char="●"/>
            </a:pPr>
            <a:r>
              <a:rPr b="1" lang="it" sz="25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One-shot + Task description</a:t>
            </a:r>
            <a:br>
              <a:rPr lang="it"/>
            </a:br>
            <a:r>
              <a:rPr lang="it" sz="2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Example of ontological disjointness is Q: Are the classes "Cat" and "Car" ontologically disjoint? A: Yes. """ Please answer the following question only with “yes” or “no”. Q: Are the classes "Basketball Player" and "Baseball Player" ontologically disjoint?</a:t>
            </a:r>
            <a:br>
              <a:rPr lang="it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552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948"/>
              <a:buFont typeface="Georgia"/>
              <a:buChar char="●"/>
            </a:pPr>
            <a:r>
              <a:rPr b="1" lang="it" sz="25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Chain-of-Thought + Task description</a:t>
            </a:r>
            <a:br>
              <a:rPr lang="it"/>
            </a:br>
            <a:r>
              <a:rPr lang="it" sz="2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 is a question about ontological disjointness, final answer only can be “yes” or “no”. Are the classes "Castle" and "Prison" ontologically disjoint? Also, include your reasoning step-by-step.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7319641" y="3880432"/>
            <a:ext cx="1877348" cy="2057400"/>
          </a:xfrm>
          <a:custGeom>
            <a:rect b="b" l="l" r="r" t="t"/>
            <a:pathLst>
              <a:path extrusionOk="0" h="4114800" w="3754695">
                <a:moveTo>
                  <a:pt x="0" y="0"/>
                </a:moveTo>
                <a:lnTo>
                  <a:pt x="3754695" y="0"/>
                </a:lnTo>
                <a:lnTo>
                  <a:pt x="37546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